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6" r:id="rId2"/>
    <p:sldId id="302" r:id="rId3"/>
    <p:sldId id="303" r:id="rId4"/>
    <p:sldId id="304" r:id="rId5"/>
    <p:sldId id="305" r:id="rId6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60" autoAdjust="0"/>
  </p:normalViewPr>
  <p:slideViewPr>
    <p:cSldViewPr>
      <p:cViewPr>
        <p:scale>
          <a:sx n="90" d="100"/>
          <a:sy n="90" d="100"/>
        </p:scale>
        <p:origin x="-72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AFF73-1506-4031-AF52-9F277F29794E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0822"/>
            <a:ext cx="5438775" cy="4442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BA099-575B-464A-9FBE-133B1BC6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76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DFAE98-D1BB-4B7C-93CC-B71196C9133A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7F0EC2-6696-417E-B011-B3E6F3BA8F78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9D3ADB-6181-4973-886E-BBA5CC22401F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D6AEB3-C5DB-4387-A37E-85E75AB7E872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F9CF-BE4E-4282-884E-A571049D7ABF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B69812-5533-4CCE-8AE6-E1B6189700B8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C644F-4A4E-4878-BE15-049892A10D3C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165D29-6907-46A4-83A1-A47094BF6430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4D2AA-45DE-41A8-8446-120D62BF2366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F79057-648D-40F6-8867-27F56D4D5FC8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3E614-DBC3-4963-ADCE-6F4824A7336A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58BB7C-DB5D-4674-95E4-F7B23A003F40}" type="datetime1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56130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11560" y="404664"/>
            <a:ext cx="8007255" cy="50765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Планирование Программы работ по межгосударственной стандартизации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(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ПМС) 1 раздел АИС МГС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95536" y="5629089"/>
            <a:ext cx="8288475" cy="32019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Утверждение проекта ПМС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475656" y="6072084"/>
            <a:ext cx="5998786" cy="3092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ПМС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11733" y="980728"/>
            <a:ext cx="8336731" cy="4441625"/>
            <a:chOff x="1339" y="1304"/>
            <a:chExt cx="12525" cy="8115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339" y="4418"/>
              <a:ext cx="12525" cy="297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649" y="1812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3455" y="2175"/>
              <a:ext cx="7890" cy="5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Первая редакция ПМС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3455" y="7694"/>
              <a:ext cx="9013" cy="81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Простановка заинтересованности НО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3455" y="8867"/>
              <a:ext cx="9013" cy="55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Окончательная редакция проекта ПМС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2662" y="1304"/>
              <a:ext cx="10265" cy="5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108000" tIns="10800" rIns="10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Поступление предложений по МС от национальных органов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4473" y="7259"/>
              <a:ext cx="276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>
              <a:off x="7829" y="8504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1545" y="4572"/>
              <a:ext cx="6104" cy="92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Предложение в рамках МТК, имеющего в своем составе достаточное количество членов (≥4)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8094" y="4572"/>
              <a:ext cx="5554" cy="9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Предложение вне </a:t>
              </a:r>
              <a:r>
                <a:rPr lang="ru-RU" sz="1400" dirty="0" smtClean="0">
                  <a:latin typeface="Calibri" pitchFamily="34" charset="0"/>
                  <a:cs typeface="Arial" pitchFamily="34" charset="0"/>
                </a:rPr>
                <a:t>рамок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МТК, предложение в рамках МТК, не имеющего в своем составе достаточное количество членов 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 flipH="1">
              <a:off x="5168" y="4122"/>
              <a:ext cx="1837" cy="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1549" y="5856"/>
              <a:ext cx="6104" cy="13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Заинтересованности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государств-активных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членов МТК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8094" y="5856"/>
              <a:ext cx="5561" cy="13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Определение заинтересованности НО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auto">
            <a:xfrm>
              <a:off x="6222" y="3046"/>
              <a:ext cx="2781" cy="1372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Указатель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8370" y="4122"/>
              <a:ext cx="1763" cy="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7652" y="275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 flipH="1">
              <a:off x="8292" y="7259"/>
              <a:ext cx="234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>
              <a:off x="4473" y="54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10537" y="54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6758631" y="-27384"/>
            <a:ext cx="24938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/>
              <a:t>Приложение № </a:t>
            </a:r>
            <a:r>
              <a:rPr lang="en-US" sz="1050" dirty="0" smtClean="0"/>
              <a:t>26</a:t>
            </a:r>
            <a:r>
              <a:rPr lang="ru-RU" sz="1050" dirty="0" smtClean="0"/>
              <a:t> </a:t>
            </a:r>
            <a:r>
              <a:rPr lang="ru-RU" sz="1050" dirty="0"/>
              <a:t>к протоколу</a:t>
            </a:r>
            <a:br>
              <a:rPr lang="ru-RU" sz="1050" dirty="0"/>
            </a:br>
            <a:r>
              <a:rPr lang="ru-RU" sz="1050" dirty="0" smtClean="0"/>
              <a:t>МГС  </a:t>
            </a:r>
            <a:r>
              <a:rPr lang="ru-RU" sz="1050" dirty="0"/>
              <a:t>№ </a:t>
            </a:r>
            <a:r>
              <a:rPr lang="ru-RU" sz="1050" dirty="0" smtClean="0"/>
              <a:t>5</a:t>
            </a:r>
            <a:r>
              <a:rPr lang="en-US" sz="1050" dirty="0" smtClean="0"/>
              <a:t>1</a:t>
            </a:r>
            <a:r>
              <a:rPr lang="ru-RU" sz="1050" dirty="0" smtClean="0"/>
              <a:t>-2017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67544" y="559004"/>
            <a:ext cx="8377542" cy="5657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Первая редакция –  Стадия «Рассмотрение» (2-3 месяца)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 раздел АИС МГС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755576" y="1340768"/>
            <a:ext cx="7639339" cy="4536066"/>
            <a:chOff x="2243" y="1640"/>
            <a:chExt cx="11223" cy="530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2243" y="2327"/>
              <a:ext cx="5845" cy="175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2984" y="4164"/>
              <a:ext cx="10482" cy="193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4041" y="5258"/>
              <a:ext cx="8437" cy="58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Подготовка промежуточной</a:t>
              </a:r>
              <a:r>
                <a:rPr lang="ru-RU" sz="1400" dirty="0" smtClean="0">
                  <a:latin typeface="Calibri" pitchFamily="34" charset="0"/>
                  <a:cs typeface="Arial" pitchFamily="34" charset="0"/>
                </a:rPr>
                <a:t> редакции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проекта стандарта разработчиком на основании полученных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2512" y="2516"/>
              <a:ext cx="5142" cy="137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Добавление отзывов представителями  МТК, кроме представителей  государства разработчика по темам, разрабатываемым в рамках МТК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3031" y="1640"/>
              <a:ext cx="9896" cy="5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Размещение первой редакции проекта стандарта НО и пояснительной записки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8495" y="2461"/>
              <a:ext cx="4705" cy="147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Добавление отзывов НО на темы других стран-участниц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>
              <a:off x="7654" y="3192"/>
              <a:ext cx="82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3085" name="AutoShape 13"/>
            <p:cNvCxnSpPr>
              <a:cxnSpLocks noChangeShapeType="1"/>
            </p:cNvCxnSpPr>
            <p:nvPr/>
          </p:nvCxnSpPr>
          <p:spPr bwMode="auto">
            <a:xfrm>
              <a:off x="5307" y="2160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6" name="AutoShape 14"/>
            <p:cNvCxnSpPr>
              <a:cxnSpLocks noChangeShapeType="1"/>
            </p:cNvCxnSpPr>
            <p:nvPr/>
          </p:nvCxnSpPr>
          <p:spPr bwMode="auto">
            <a:xfrm>
              <a:off x="10751" y="2160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3407" y="4332"/>
              <a:ext cx="9825" cy="69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Промежуточная редакция - Стадия «Рассмотрение» (2-3 месяца)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(стадия может повторяться несколько раз)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4041" y="6267"/>
              <a:ext cx="8437" cy="67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Подготовка окончательной редакции проекта стандарта разработчиком на основании полученных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5" name="AutoShape 8"/>
          <p:cNvCxnSpPr>
            <a:cxnSpLocks noChangeShapeType="1"/>
          </p:cNvCxnSpPr>
          <p:nvPr/>
        </p:nvCxnSpPr>
        <p:spPr bwMode="auto">
          <a:xfrm>
            <a:off x="6588224" y="3356992"/>
            <a:ext cx="0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62" name="AutoShape 8"/>
          <p:cNvCxnSpPr>
            <a:cxnSpLocks noChangeShapeType="1"/>
          </p:cNvCxnSpPr>
          <p:nvPr/>
        </p:nvCxnSpPr>
        <p:spPr bwMode="auto">
          <a:xfrm>
            <a:off x="4788024" y="5013176"/>
            <a:ext cx="0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683568" y="548680"/>
            <a:ext cx="8026400" cy="430619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3. Голосование   -  Стадия «Окончательная редакция» (2 месяца)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14" name="Group 18"/>
          <p:cNvGrpSpPr>
            <a:grpSpLocks/>
          </p:cNvGrpSpPr>
          <p:nvPr/>
        </p:nvGrpSpPr>
        <p:grpSpPr bwMode="auto">
          <a:xfrm>
            <a:off x="509587" y="1628800"/>
            <a:ext cx="8134350" cy="2880320"/>
            <a:chOff x="2696" y="1595"/>
            <a:chExt cx="12809" cy="4029"/>
          </a:xfrm>
        </p:grpSpPr>
        <p:grpSp>
          <p:nvGrpSpPr>
            <p:cNvPr id="4115" name="Group 19"/>
            <p:cNvGrpSpPr>
              <a:grpSpLocks/>
            </p:cNvGrpSpPr>
            <p:nvPr/>
          </p:nvGrpSpPr>
          <p:grpSpPr bwMode="auto">
            <a:xfrm>
              <a:off x="5945" y="3265"/>
              <a:ext cx="2" cy="1591"/>
              <a:chOff x="5962" y="3265"/>
              <a:chExt cx="2" cy="1591"/>
            </a:xfrm>
          </p:grpSpPr>
          <p:cxnSp>
            <p:nvCxnSpPr>
              <p:cNvPr id="4116" name="AutoShape 20"/>
              <p:cNvCxnSpPr>
                <a:cxnSpLocks noChangeShapeType="1"/>
              </p:cNvCxnSpPr>
              <p:nvPr/>
            </p:nvCxnSpPr>
            <p:spPr bwMode="auto">
              <a:xfrm>
                <a:off x="5963" y="3265"/>
                <a:ext cx="1" cy="3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117" name="AutoShape 21"/>
              <p:cNvCxnSpPr>
                <a:cxnSpLocks noChangeShapeType="1"/>
              </p:cNvCxnSpPr>
              <p:nvPr/>
            </p:nvCxnSpPr>
            <p:spPr bwMode="auto">
              <a:xfrm>
                <a:off x="5962" y="4487"/>
                <a:ext cx="2" cy="36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</p:cxnSp>
        </p:grpSp>
        <p:sp>
          <p:nvSpPr>
            <p:cNvPr id="4118" name="Text Box 22"/>
            <p:cNvSpPr txBox="1">
              <a:spLocks noChangeArrowheads="1"/>
            </p:cNvSpPr>
            <p:nvPr/>
          </p:nvSpPr>
          <p:spPr bwMode="auto">
            <a:xfrm>
              <a:off x="8569" y="2640"/>
              <a:ext cx="5312" cy="6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Темы, разрабатываемые вне рамок 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2696" y="1595"/>
              <a:ext cx="12809" cy="70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Размещение НО окончательной редакции проекта стандарта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пояснительной записки и сводки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0" name="AutoShape 24"/>
            <p:cNvCxnSpPr>
              <a:cxnSpLocks noChangeShapeType="1"/>
            </p:cNvCxnSpPr>
            <p:nvPr/>
          </p:nvCxnSpPr>
          <p:spPr bwMode="auto">
            <a:xfrm>
              <a:off x="5945" y="229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4121" name="AutoShape 25"/>
            <p:cNvCxnSpPr>
              <a:cxnSpLocks noChangeShapeType="1"/>
            </p:cNvCxnSpPr>
            <p:nvPr/>
          </p:nvCxnSpPr>
          <p:spPr bwMode="auto">
            <a:xfrm>
              <a:off x="11251" y="229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4122" name="Text Box 26"/>
            <p:cNvSpPr txBox="1">
              <a:spLocks noChangeArrowheads="1"/>
            </p:cNvSpPr>
            <p:nvPr/>
          </p:nvSpPr>
          <p:spPr bwMode="auto">
            <a:xfrm>
              <a:off x="3527" y="2661"/>
              <a:ext cx="4766" cy="6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Темы, разработанные в рамках 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3527" y="3632"/>
              <a:ext cx="4878" cy="85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Проведение голосования внутри МТК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(вне системы АИС МГС)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3683" y="4860"/>
              <a:ext cx="9942" cy="76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Голосование НО по темам  других стран-участниц МГС (право на голосование в зависимости от вхождения НО в состав МТК определяется НО самостоятельно)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5" name="AutoShape 29"/>
            <p:cNvCxnSpPr>
              <a:cxnSpLocks noChangeShapeType="1"/>
            </p:cNvCxnSpPr>
            <p:nvPr/>
          </p:nvCxnSpPr>
          <p:spPr bwMode="auto">
            <a:xfrm>
              <a:off x="11235" y="3318"/>
              <a:ext cx="0" cy="15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</p:grp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899592" y="2276872"/>
          <a:ext cx="6912768" cy="1584176"/>
        </p:xfrm>
        <a:graphic>
          <a:graphicData uri="http://schemas.openxmlformats.org/drawingml/2006/table">
            <a:tbl>
              <a:tblPr/>
              <a:tblGrid>
                <a:gridCol w="3940163"/>
                <a:gridCol w="2772354"/>
                <a:gridCol w="200251"/>
              </a:tblGrid>
              <a:tr h="8883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35363" y="426293"/>
            <a:ext cx="9001274" cy="6315075"/>
            <a:chOff x="49" y="670"/>
            <a:chExt cx="15969" cy="9945"/>
          </a:xfrm>
        </p:grpSpPr>
        <p:cxnSp>
          <p:nvCxnSpPr>
            <p:cNvPr id="6159" name="AutoShape 15"/>
            <p:cNvCxnSpPr>
              <a:cxnSpLocks noChangeShapeType="1"/>
            </p:cNvCxnSpPr>
            <p:nvPr/>
          </p:nvCxnSpPr>
          <p:spPr bwMode="auto">
            <a:xfrm>
              <a:off x="13846" y="7667"/>
              <a:ext cx="217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46" name="AutoShape 2"/>
            <p:cNvCxnSpPr>
              <a:cxnSpLocks noChangeShapeType="1"/>
            </p:cNvCxnSpPr>
            <p:nvPr/>
          </p:nvCxnSpPr>
          <p:spPr bwMode="auto">
            <a:xfrm rot="10800000" flipV="1">
              <a:off x="13258" y="4629"/>
              <a:ext cx="1070" cy="427"/>
            </a:xfrm>
            <a:prstGeom prst="bentConnector3">
              <a:avLst>
                <a:gd name="adj1" fmla="val 139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6147" name="AutoShape 3"/>
            <p:cNvCxnSpPr>
              <a:cxnSpLocks noChangeShapeType="1"/>
            </p:cNvCxnSpPr>
            <p:nvPr/>
          </p:nvCxnSpPr>
          <p:spPr bwMode="auto">
            <a:xfrm>
              <a:off x="12952" y="131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48" name="Text Box 4"/>
            <p:cNvSpPr txBox="1">
              <a:spLocks noChangeArrowheads="1"/>
            </p:cNvSpPr>
            <p:nvPr/>
          </p:nvSpPr>
          <p:spPr bwMode="auto">
            <a:xfrm>
              <a:off x="12058" y="1657"/>
              <a:ext cx="3683" cy="55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тем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113" y="1507"/>
              <a:ext cx="11333" cy="3031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927" y="670"/>
              <a:ext cx="12607" cy="61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Процедура голосования по темам НО от других стран-участниц МГС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7568" y="7189"/>
              <a:ext cx="2093" cy="90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тем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3" name="AutoShape 9"/>
            <p:cNvCxnSpPr>
              <a:cxnSpLocks noChangeShapeType="1"/>
            </p:cNvCxnSpPr>
            <p:nvPr/>
          </p:nvCxnSpPr>
          <p:spPr bwMode="auto">
            <a:xfrm>
              <a:off x="7351" y="6463"/>
              <a:ext cx="1441" cy="7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54" name="AutoShape 10"/>
            <p:cNvCxnSpPr>
              <a:cxnSpLocks noChangeShapeType="1"/>
            </p:cNvCxnSpPr>
            <p:nvPr/>
          </p:nvCxnSpPr>
          <p:spPr bwMode="auto">
            <a:xfrm>
              <a:off x="5659" y="8093"/>
              <a:ext cx="855" cy="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4079" y="5611"/>
              <a:ext cx="4387" cy="8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Положительный результат голосования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>
              <a:off x="12096" y="7189"/>
              <a:ext cx="1845" cy="1046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Доработка проекта МС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9943" y="7189"/>
              <a:ext cx="2001" cy="972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Разработка прекращена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9356" y="5631"/>
              <a:ext cx="4746" cy="113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Отрицательный результат голосования -  стадия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«Отклонено при голосовании»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0" name="AutoShape 16"/>
            <p:cNvCxnSpPr>
              <a:cxnSpLocks noChangeShapeType="1"/>
            </p:cNvCxnSpPr>
            <p:nvPr/>
          </p:nvCxnSpPr>
          <p:spPr bwMode="auto">
            <a:xfrm flipV="1">
              <a:off x="16017" y="977"/>
              <a:ext cx="1" cy="66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61" name="AutoShape 17"/>
            <p:cNvCxnSpPr>
              <a:cxnSpLocks noChangeShapeType="1"/>
            </p:cNvCxnSpPr>
            <p:nvPr/>
          </p:nvCxnSpPr>
          <p:spPr bwMode="auto">
            <a:xfrm flipH="1">
              <a:off x="13534" y="976"/>
              <a:ext cx="24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2" name="AutoShape 18"/>
            <p:cNvCxnSpPr>
              <a:cxnSpLocks noChangeShapeType="1"/>
            </p:cNvCxnSpPr>
            <p:nvPr/>
          </p:nvCxnSpPr>
          <p:spPr bwMode="auto">
            <a:xfrm>
              <a:off x="4922" y="128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3" name="AutoShape 19"/>
            <p:cNvCxnSpPr>
              <a:cxnSpLocks noChangeShapeType="1"/>
            </p:cNvCxnSpPr>
            <p:nvPr/>
          </p:nvCxnSpPr>
          <p:spPr bwMode="auto">
            <a:xfrm>
              <a:off x="8649" y="1300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49" y="1649"/>
              <a:ext cx="5553" cy="56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 рамках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5" name="Text Box 21"/>
            <p:cNvSpPr txBox="1">
              <a:spLocks noChangeArrowheads="1"/>
            </p:cNvSpPr>
            <p:nvPr/>
          </p:nvSpPr>
          <p:spPr bwMode="auto">
            <a:xfrm>
              <a:off x="5670" y="1663"/>
              <a:ext cx="5863" cy="555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вне рамок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6" name="AutoShape 22"/>
            <p:cNvCxnSpPr>
              <a:cxnSpLocks noChangeShapeType="1"/>
            </p:cNvCxnSpPr>
            <p:nvPr/>
          </p:nvCxnSpPr>
          <p:spPr bwMode="auto">
            <a:xfrm>
              <a:off x="3364" y="2267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7" name="AutoShape 23"/>
            <p:cNvCxnSpPr>
              <a:cxnSpLocks noChangeShapeType="1"/>
            </p:cNvCxnSpPr>
            <p:nvPr/>
          </p:nvCxnSpPr>
          <p:spPr bwMode="auto">
            <a:xfrm>
              <a:off x="5542" y="2250"/>
              <a:ext cx="1541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8" name="AutoShape 24"/>
            <p:cNvCxnSpPr>
              <a:cxnSpLocks noChangeShapeType="1"/>
            </p:cNvCxnSpPr>
            <p:nvPr/>
          </p:nvCxnSpPr>
          <p:spPr bwMode="auto">
            <a:xfrm>
              <a:off x="13431" y="2204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9" name="Text Box 25"/>
            <p:cNvSpPr txBox="1">
              <a:spLocks noChangeArrowheads="1"/>
            </p:cNvSpPr>
            <p:nvPr/>
          </p:nvSpPr>
          <p:spPr bwMode="auto">
            <a:xfrm>
              <a:off x="1422" y="2602"/>
              <a:ext cx="3754" cy="178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государств-членов МТК в бюллетени доступны пункты «За», «Против», «Воздержался»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5263" y="2602"/>
              <a:ext cx="3754" cy="178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остальных государств только  пункт «Воздержался»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11571" y="2567"/>
              <a:ext cx="4272" cy="208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37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заинтересованных государств в бюллетени доступны пункты «За», «Против», «Воздержался» (НО самостоятельно определяет пункт в зависимости от его вхождения в состав МТК)</a:t>
              </a:r>
              <a:endParaRPr kumimoji="0" lang="ru-RU" sz="13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2" name="AutoShape 28"/>
            <p:cNvCxnSpPr>
              <a:cxnSpLocks noChangeShapeType="1"/>
            </p:cNvCxnSpPr>
            <p:nvPr/>
          </p:nvCxnSpPr>
          <p:spPr bwMode="auto">
            <a:xfrm>
              <a:off x="8791" y="4385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73" name="Text Box 29"/>
            <p:cNvSpPr txBox="1">
              <a:spLocks noChangeArrowheads="1"/>
            </p:cNvSpPr>
            <p:nvPr/>
          </p:nvSpPr>
          <p:spPr bwMode="auto">
            <a:xfrm>
              <a:off x="4692" y="4776"/>
              <a:ext cx="8566" cy="4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Подсчет результатов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4" name="AutoShape 30"/>
            <p:cNvCxnSpPr>
              <a:cxnSpLocks noChangeShapeType="1"/>
            </p:cNvCxnSpPr>
            <p:nvPr/>
          </p:nvCxnSpPr>
          <p:spPr bwMode="auto">
            <a:xfrm>
              <a:off x="7082" y="526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5" name="AutoShape 31"/>
            <p:cNvCxnSpPr>
              <a:cxnSpLocks noChangeShapeType="1"/>
            </p:cNvCxnSpPr>
            <p:nvPr/>
          </p:nvCxnSpPr>
          <p:spPr bwMode="auto">
            <a:xfrm>
              <a:off x="10836" y="526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6" name="AutoShape 32"/>
            <p:cNvCxnSpPr>
              <a:cxnSpLocks noChangeShapeType="1"/>
            </p:cNvCxnSpPr>
            <p:nvPr/>
          </p:nvCxnSpPr>
          <p:spPr bwMode="auto">
            <a:xfrm>
              <a:off x="10927" y="682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7" name="AutoShape 33"/>
            <p:cNvCxnSpPr>
              <a:cxnSpLocks noChangeShapeType="1"/>
            </p:cNvCxnSpPr>
            <p:nvPr/>
          </p:nvCxnSpPr>
          <p:spPr bwMode="auto">
            <a:xfrm>
              <a:off x="12933" y="682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8" name="AutoShape 34"/>
            <p:cNvCxnSpPr>
              <a:cxnSpLocks noChangeShapeType="1"/>
            </p:cNvCxnSpPr>
            <p:nvPr/>
          </p:nvCxnSpPr>
          <p:spPr bwMode="auto">
            <a:xfrm flipH="1">
              <a:off x="2028" y="6431"/>
              <a:ext cx="2459" cy="6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6179" name="AutoShape 35"/>
            <p:cNvCxnSpPr>
              <a:cxnSpLocks noChangeShapeType="1"/>
            </p:cNvCxnSpPr>
            <p:nvPr/>
          </p:nvCxnSpPr>
          <p:spPr bwMode="auto">
            <a:xfrm>
              <a:off x="5541" y="6431"/>
              <a:ext cx="1" cy="6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80" name="Text Box 36"/>
            <p:cNvSpPr txBox="1">
              <a:spLocks noChangeArrowheads="1"/>
            </p:cNvSpPr>
            <p:nvPr/>
          </p:nvSpPr>
          <p:spPr bwMode="auto">
            <a:xfrm>
              <a:off x="356" y="7107"/>
              <a:ext cx="3273" cy="986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 рамках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1" name="Text Box 37"/>
            <p:cNvSpPr txBox="1">
              <a:spLocks noChangeArrowheads="1"/>
            </p:cNvSpPr>
            <p:nvPr/>
          </p:nvSpPr>
          <p:spPr bwMode="auto">
            <a:xfrm>
              <a:off x="3735" y="7121"/>
              <a:ext cx="3468" cy="972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вне рамок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2" name="Text Box 38"/>
            <p:cNvSpPr txBox="1">
              <a:spLocks noChangeArrowheads="1"/>
            </p:cNvSpPr>
            <p:nvPr/>
          </p:nvSpPr>
          <p:spPr bwMode="auto">
            <a:xfrm>
              <a:off x="356" y="8456"/>
              <a:ext cx="3318" cy="2142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3/4 «За» от количества полноправных членов МТК, включая страну-разработчика, но не менее четырех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83" name="AutoShape 39"/>
            <p:cNvCxnSpPr>
              <a:cxnSpLocks noChangeShapeType="1"/>
            </p:cNvCxnSpPr>
            <p:nvPr/>
          </p:nvCxnSpPr>
          <p:spPr bwMode="auto">
            <a:xfrm>
              <a:off x="2125" y="80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84" name="AutoShape 40"/>
            <p:cNvCxnSpPr>
              <a:cxnSpLocks noChangeShapeType="1"/>
            </p:cNvCxnSpPr>
            <p:nvPr/>
          </p:nvCxnSpPr>
          <p:spPr bwMode="auto">
            <a:xfrm>
              <a:off x="8020" y="80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85" name="Text Box 41"/>
            <p:cNvSpPr txBox="1">
              <a:spLocks noChangeArrowheads="1"/>
            </p:cNvSpPr>
            <p:nvPr/>
          </p:nvSpPr>
          <p:spPr bwMode="auto">
            <a:xfrm>
              <a:off x="5699" y="8473"/>
              <a:ext cx="3318" cy="21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3/4 «За» от числа НО, принявших участие в голосовании, включая страну-разработчика, но не менее четырех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0" name="AutoShape 6"/>
            <p:cNvCxnSpPr>
              <a:cxnSpLocks noChangeShapeType="1"/>
            </p:cNvCxnSpPr>
            <p:nvPr/>
          </p:nvCxnSpPr>
          <p:spPr bwMode="auto">
            <a:xfrm>
              <a:off x="10463" y="2252"/>
              <a:ext cx="1108" cy="1014"/>
            </a:xfrm>
            <a:prstGeom prst="bentConnector3">
              <a:avLst>
                <a:gd name="adj1" fmla="val -144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</p:grpSp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107504" y="4273377"/>
          <a:ext cx="4032448" cy="2539999"/>
        </p:xfrm>
        <a:graphic>
          <a:graphicData uri="http://schemas.openxmlformats.org/drawingml/2006/table">
            <a:tbl>
              <a:tblPr/>
              <a:tblGrid>
                <a:gridCol w="2899229"/>
                <a:gridCol w="1133219"/>
              </a:tblGrid>
              <a:tr h="948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1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467544" y="692696"/>
            <a:ext cx="7869237" cy="4032448"/>
            <a:chOff x="2191" y="488"/>
            <a:chExt cx="12391" cy="5219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auto">
            <a:xfrm>
              <a:off x="2191" y="2485"/>
              <a:ext cx="12391" cy="128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3375" y="4035"/>
              <a:ext cx="10048" cy="66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7. Утверждение МС на заседании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2409" y="488"/>
              <a:ext cx="11956" cy="55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4. Стадия «В набор»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5" name="AutoShape 5"/>
            <p:cNvCxnSpPr>
              <a:cxnSpLocks noChangeShapeType="1"/>
            </p:cNvCxnSpPr>
            <p:nvPr/>
          </p:nvCxnSpPr>
          <p:spPr bwMode="auto">
            <a:xfrm>
              <a:off x="8389" y="1045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2409" y="1391"/>
              <a:ext cx="11956" cy="917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5. Стадия «Принятие» -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отправка  на регистрацию в Бюро по стандартам МГС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3520" y="5062"/>
              <a:ext cx="9766" cy="64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8. Стадия «Издание»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8" name="AutoShape 8"/>
            <p:cNvCxnSpPr>
              <a:cxnSpLocks noChangeShapeType="1"/>
            </p:cNvCxnSpPr>
            <p:nvPr/>
          </p:nvCxnSpPr>
          <p:spPr bwMode="auto">
            <a:xfrm>
              <a:off x="8390" y="3609"/>
              <a:ext cx="2" cy="4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5129" name="AutoShape 9"/>
            <p:cNvCxnSpPr>
              <a:cxnSpLocks noChangeShapeType="1"/>
            </p:cNvCxnSpPr>
            <p:nvPr/>
          </p:nvCxnSpPr>
          <p:spPr bwMode="auto">
            <a:xfrm flipH="1">
              <a:off x="8389" y="230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5130" name="AutoShape 10"/>
            <p:cNvCxnSpPr>
              <a:cxnSpLocks noChangeShapeType="1"/>
            </p:cNvCxnSpPr>
            <p:nvPr/>
          </p:nvCxnSpPr>
          <p:spPr bwMode="auto">
            <a:xfrm>
              <a:off x="8392" y="4699"/>
              <a:ext cx="0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2358" y="2671"/>
              <a:ext cx="12056" cy="9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6. Стадия «Регистрация» - </a:t>
              </a:r>
              <a:endPara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отправка  на регистрацию в Бюро по стандартам МГС (вне системы АИС МГС)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05991" y="5301208"/>
            <a:ext cx="7854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dirty="0" smtClean="0">
                <a:latin typeface="Calibri" panose="020F0502020204030204" pitchFamily="34" charset="0"/>
              </a:rPr>
              <a:t>* </a:t>
            </a:r>
            <a:r>
              <a:rPr lang="ru-RU" dirty="0" smtClean="0">
                <a:latin typeface="Calibri" panose="020F0502020204030204" pitchFamily="34" charset="0"/>
              </a:rPr>
              <a:t>Красным цветом на схеме выделены работы, которые </a:t>
            </a:r>
            <a:r>
              <a:rPr lang="ru-RU" dirty="0">
                <a:latin typeface="Calibri" panose="020F0502020204030204" pitchFamily="34" charset="0"/>
              </a:rPr>
              <a:t>в действующей версии АИС МГС </a:t>
            </a:r>
            <a:r>
              <a:rPr lang="ru-RU" dirty="0" smtClean="0">
                <a:latin typeface="Calibri" panose="020F0502020204030204" pitchFamily="34" charset="0"/>
              </a:rPr>
              <a:t> будут выполняться в </a:t>
            </a:r>
            <a:r>
              <a:rPr lang="ru-RU" dirty="0">
                <a:latin typeface="Calibri" panose="020F0502020204030204" pitchFamily="34" charset="0"/>
              </a:rPr>
              <a:t>ручном режиме </a:t>
            </a:r>
            <a:r>
              <a:rPr lang="ru-RU" dirty="0" smtClean="0">
                <a:latin typeface="Calibri" panose="020F0502020204030204" pitchFamily="34" charset="0"/>
              </a:rPr>
              <a:t>Бюро </a:t>
            </a:r>
            <a:r>
              <a:rPr lang="ru-RU" dirty="0">
                <a:latin typeface="Calibri" panose="020F0502020204030204" pitchFamily="34" charset="0"/>
              </a:rPr>
              <a:t>по стандартам МГС и Национальными </a:t>
            </a:r>
            <a:r>
              <a:rPr lang="ru-RU" dirty="0" smtClean="0">
                <a:latin typeface="Calibri" panose="020F0502020204030204" pitchFamily="34" charset="0"/>
              </a:rPr>
              <a:t>органами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1759</TotalTime>
  <Words>550</Words>
  <Application>Microsoft Office PowerPoint</Application>
  <PresentationFormat>Экран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М. Чаркина</dc:creator>
  <cp:lastModifiedBy>client801_10</cp:lastModifiedBy>
  <cp:revision>166</cp:revision>
  <cp:lastPrinted>2017-03-13T12:43:27Z</cp:lastPrinted>
  <dcterms:created xsi:type="dcterms:W3CDTF">2016-02-09T06:52:27Z</dcterms:created>
  <dcterms:modified xsi:type="dcterms:W3CDTF">2017-05-26T10:54:59Z</dcterms:modified>
</cp:coreProperties>
</file>